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EFIcsx1dIKzm6uvhNINMhVdRb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3665778" y="898823"/>
            <a:ext cx="493674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579184" y="2368848"/>
            <a:ext cx="5023338" cy="1122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cap="non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 and text">
  <p:cSld name="Title, subhead and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idx="1" type="body"/>
          </p:nvPr>
        </p:nvSpPr>
        <p:spPr>
          <a:xfrm>
            <a:off x="457200" y="2149230"/>
            <a:ext cx="8115526" cy="3957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3 subhead levels, text">
  <p:cSld name="Title, 3 subhead levels,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457200" y="2149230"/>
            <a:ext cx="8115526" cy="3976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16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cap="none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228600" lvl="3" marL="1828800" algn="l">
              <a:spcBef>
                <a:spcPts val="9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b="0" i="0" sz="1600" cap="none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, text and right image">
  <p:cSld name="Title, subhead, text and right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2149230"/>
            <a:ext cx="8115526" cy="54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2" type="body"/>
          </p:nvPr>
        </p:nvSpPr>
        <p:spPr>
          <a:xfrm>
            <a:off x="4579816" y="2686565"/>
            <a:ext cx="3992910" cy="3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/>
          <p:nvPr>
            <p:ph idx="3" type="pic"/>
          </p:nvPr>
        </p:nvSpPr>
        <p:spPr>
          <a:xfrm>
            <a:off x="457200" y="2830894"/>
            <a:ext cx="3672704" cy="31087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subhead, text and left  image">
  <p:cSld name="1_Title, subhead, text and left 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457200" y="2149230"/>
            <a:ext cx="8115526" cy="54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457200" y="2686565"/>
            <a:ext cx="3992910" cy="3253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/>
          <p:nvPr>
            <p:ph idx="3" type="pic"/>
          </p:nvPr>
        </p:nvSpPr>
        <p:spPr>
          <a:xfrm>
            <a:off x="4900022" y="2830894"/>
            <a:ext cx="3672704" cy="31087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head, three  images">
  <p:cSld name="Title, subhead, three 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457200" y="2066530"/>
            <a:ext cx="8115526" cy="663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None/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/>
          <p:nvPr>
            <p:ph idx="2" type="pic"/>
          </p:nvPr>
        </p:nvSpPr>
        <p:spPr>
          <a:xfrm>
            <a:off x="457200" y="2730439"/>
            <a:ext cx="2450777" cy="2934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9"/>
          <p:cNvSpPr/>
          <p:nvPr>
            <p:ph idx="3" type="pic"/>
          </p:nvPr>
        </p:nvSpPr>
        <p:spPr>
          <a:xfrm>
            <a:off x="3289574" y="2730439"/>
            <a:ext cx="2450777" cy="2934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9"/>
          <p:cNvSpPr/>
          <p:nvPr>
            <p:ph idx="4" type="pic"/>
          </p:nvPr>
        </p:nvSpPr>
        <p:spPr>
          <a:xfrm>
            <a:off x="6121949" y="2730439"/>
            <a:ext cx="2450777" cy="2934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: Five levels">
  <p:cSld name="Bullets: Five level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457200" y="2207846"/>
            <a:ext cx="8115526" cy="3918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Noto Sans Symbols"/>
              <a:buChar char="▪"/>
              <a:defRPr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spcBef>
                <a:spcPts val="1248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  <a:defRPr sz="1800" cap="none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400050" lvl="2" marL="1371600" algn="l">
              <a:spcBef>
                <a:spcPts val="1032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Noto Sans Symbols"/>
              <a:buChar char="▪"/>
              <a:defRPr sz="2700" cap="none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30200" lvl="3" marL="1828800" algn="l"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Noto Sans Symbols"/>
              <a:buChar char="▪"/>
              <a:defRPr b="0" i="0" sz="1600" cap="none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cap="none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spcBef>
                <a:spcPts val="888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Noto Sans Symbols"/>
              <a:buChar char="▪"/>
              <a:defRPr b="1" i="1" sz="1000" cap="none"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457200" y="6173787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://proceedings.mlr.press/v70/le17a/le17a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kevinguvinnyvmaryamcgrasslands.weebly.com/predator-prey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commons.wikimedia.org/wiki/File:Motion_planning_configuration_space_road_map_path.sv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ais.informatik.uni-freiburg.de/teaching/ss11/robotics/slides/18-robot-motion-planning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biorxiv.org/content/10.1101/2020.03.04.976076v1.ful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354563" y="419878"/>
            <a:ext cx="8247959" cy="2062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US"/>
              <a:t>Multi Penalty Algorithm For Local Predator Prey Planning</a:t>
            </a:r>
            <a:endParaRPr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2313992" y="2481943"/>
            <a:ext cx="6288530" cy="1122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b="1" lang="en-US" sz="1900"/>
              <a:t>BRIAN MATEJEVICH, CRISTIAN BUENO &amp; KARAN SUTRADHAR</a:t>
            </a:r>
            <a:endParaRPr/>
          </a:p>
          <a:p>
            <a:pPr indent="0" lvl="0" marL="0" rtl="0" algn="r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16" name="Google Shape;116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5405"/>
            <a:ext cx="4394200" cy="2280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/>
          <p:nvPr>
            <p:ph type="title"/>
          </p:nvPr>
        </p:nvSpPr>
        <p:spPr>
          <a:xfrm>
            <a:off x="514237" y="-225694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descr="A drawing of a face&#10;&#10;Description automatically generated" id="118" name="Google Shape;11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44828"/>
            <a:ext cx="4366992" cy="220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rawing of a face&#10;&#10;Description automatically generated" id="119" name="Google Shape;11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07" y="4524894"/>
            <a:ext cx="4366493" cy="220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/>
        </p:nvSpPr>
        <p:spPr>
          <a:xfrm>
            <a:off x="4572000" y="341106"/>
            <a:ext cx="1725283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Predator: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Prey: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Predator: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Prey: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Predator: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Prey: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type="title"/>
          </p:nvPr>
        </p:nvSpPr>
        <p:spPr>
          <a:xfrm>
            <a:off x="-1116104" y="2295400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Emergent Behaviors</a:t>
            </a:r>
            <a:endParaRPr/>
          </a:p>
        </p:txBody>
      </p:sp>
      <p:pic>
        <p:nvPicPr>
          <p:cNvPr descr="A screenshot of a computer&#10;&#10;Description automatically generated" id="126" name="Google Shape;12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9640" y="-21432"/>
            <a:ext cx="4794360" cy="2578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27" name="Google Shape;1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1431"/>
            <a:ext cx="2635624" cy="2750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8" name="Google Shape;1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9597" y="3523446"/>
            <a:ext cx="3235899" cy="3334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antenna&#10;&#10;Description automatically generated" id="129" name="Google Shape;12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667250"/>
            <a:ext cx="3105537" cy="3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228600" y="1810139"/>
            <a:ext cx="8565775" cy="3114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Explore more weight combinations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Add obstacles to the map to see if patterns continue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Add multiped predators or goal locations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Estimate predator direction and implement it in prey cost function</a:t>
            </a:r>
            <a:endParaRPr/>
          </a:p>
        </p:txBody>
      </p:sp>
      <p:sp>
        <p:nvSpPr>
          <p:cNvPr id="135" name="Google Shape;135;p12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965" y="4109463"/>
            <a:ext cx="3267633" cy="2482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"/>
          <p:cNvSpPr txBox="1"/>
          <p:nvPr/>
        </p:nvSpPr>
        <p:spPr>
          <a:xfrm>
            <a:off x="2119300" y="6545975"/>
            <a:ext cx="67548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“Coordinated Multi-Agent Imitation Learning “</a:t>
            </a:r>
            <a:r>
              <a:rPr lang="en-US" sz="1000"/>
              <a:t> </a:t>
            </a:r>
            <a:r>
              <a:rPr lang="en-US" sz="700" u="sng">
                <a:solidFill>
                  <a:schemeClr val="hlink"/>
                </a:solidFill>
                <a:hlinkClick r:id="rId4"/>
              </a:rPr>
              <a:t>http://proceedings.mlr.press/v70/le17a/le17a.pdf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idx="1" type="body"/>
          </p:nvPr>
        </p:nvSpPr>
        <p:spPr>
          <a:xfrm>
            <a:off x="457201" y="2043403"/>
            <a:ext cx="4629206" cy="4128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Objective:</a:t>
            </a:r>
            <a:endParaRPr/>
          </a:p>
          <a:p>
            <a:pPr indent="-457200" lvl="1" marL="457200" rtl="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The goal of this project is to implement a simple and shallow path planner for the predator prey problem.</a:t>
            </a:r>
            <a:endParaRPr/>
          </a:p>
          <a:p>
            <a:pPr indent="0" lvl="1" marL="0" rtl="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Method:</a:t>
            </a:r>
            <a:endParaRPr/>
          </a:p>
          <a:p>
            <a:pPr indent="-457200" lvl="1" marL="457200" rtl="0" algn="l"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Path planning algorithm similar to A* and potential fields</a:t>
            </a:r>
            <a:endParaRPr/>
          </a:p>
        </p:txBody>
      </p:sp>
      <p:sp>
        <p:nvSpPr>
          <p:cNvPr id="59" name="Google Shape;59;p2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8332" y="2043404"/>
            <a:ext cx="3486321" cy="306977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5373888" y="5155800"/>
            <a:ext cx="34152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4"/>
              </a:rPr>
              <a:t>https://kevinguvinnyvmaryamcgrasslands.weebly.com/predator-prey.html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idx="1" type="body"/>
          </p:nvPr>
        </p:nvSpPr>
        <p:spPr>
          <a:xfrm>
            <a:off x="457200" y="1621475"/>
            <a:ext cx="4366800" cy="4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Small discretized map, 200x200. ( x-y plane)</a:t>
            </a:r>
            <a:endParaRPr sz="2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Prey and Predator </a:t>
            </a:r>
            <a:r>
              <a:rPr lang="en-US" sz="2700">
                <a:solidFill>
                  <a:schemeClr val="dk1"/>
                </a:solidFill>
              </a:rPr>
              <a:t>agents</a:t>
            </a:r>
            <a:r>
              <a:rPr lang="en-US" sz="2700">
                <a:solidFill>
                  <a:schemeClr val="dk1"/>
                </a:solidFill>
              </a:rPr>
              <a:t> are point robots and move in a 2D space</a:t>
            </a:r>
            <a:endParaRPr sz="2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Random start points</a:t>
            </a:r>
            <a:endParaRPr sz="2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Distance - </a:t>
            </a:r>
            <a:r>
              <a:rPr lang="en-US" sz="2700">
                <a:solidFill>
                  <a:schemeClr val="dk1"/>
                </a:solidFill>
              </a:rPr>
              <a:t>Manhattan</a:t>
            </a:r>
            <a:endParaRPr sz="2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Time- Dependent f(x)</a:t>
            </a:r>
            <a:endParaRPr sz="2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Agents have no dynamic constraints on movement.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Assumptions</a:t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821" y="2062063"/>
            <a:ext cx="3498980" cy="290182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5192050" y="5036125"/>
            <a:ext cx="3452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4"/>
              </a:rPr>
              <a:t>https://commons.wikimedia.org/wiki/File:Motion_planning_configuration_space_road_map_path.svg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idx="1" type="body"/>
          </p:nvPr>
        </p:nvSpPr>
        <p:spPr>
          <a:xfrm>
            <a:off x="457200" y="1687925"/>
            <a:ext cx="4637400" cy="4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The predator and the prey will use the same 8-action space.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Dynamic goal for the predator: prey can move anywhere.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Static goal for the prey: center point of map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/>
              <a:t>Agents will make a short-term plan before each time-step, and will be aware of each others location.</a:t>
            </a:r>
            <a:endParaRPr/>
          </a:p>
        </p:txBody>
      </p:sp>
      <p:sp>
        <p:nvSpPr>
          <p:cNvPr id="75" name="Google Shape;75;p4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Action Space</a:t>
            </a:r>
            <a:endParaRPr/>
          </a:p>
        </p:txBody>
      </p:sp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751" y="2136710"/>
            <a:ext cx="2977049" cy="30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 txBox="1"/>
          <p:nvPr/>
        </p:nvSpPr>
        <p:spPr>
          <a:xfrm>
            <a:off x="5615025" y="5238650"/>
            <a:ext cx="31665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4"/>
              </a:rPr>
              <a:t>http://ais.informatik.uni-freiburg.de/teaching/ss11/robotics/slides/18-robot-motion-planning.pdf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idx="1" type="body"/>
          </p:nvPr>
        </p:nvSpPr>
        <p:spPr>
          <a:xfrm>
            <a:off x="457200" y="1511560"/>
            <a:ext cx="8322906" cy="4549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The predator’s goal is to “catch” the prey.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All nodes will have a “cost for predator” which will initialize as 255 and be replaced by 155 when visited by the prey.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Before each timestep the “cost for predator” will increase by 1 (capped at 255), thus giving preference to more recently visited nodes.</a:t>
            </a:r>
            <a:endParaRPr/>
          </a:p>
          <a:p>
            <a:pPr indent="-457200" lvl="0" marL="45720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chemeClr val="dk1"/>
                </a:solidFill>
              </a:rPr>
              <a:t>This will give a behavior like potential fields, yet adaptive to the movement of the prey.</a:t>
            </a:r>
            <a:endParaRPr/>
          </a:p>
        </p:txBody>
      </p:sp>
      <p:sp>
        <p:nvSpPr>
          <p:cNvPr id="83" name="Google Shape;83;p5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Predator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Prey</a:t>
            </a:r>
            <a:endParaRPr/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457200" y="1306287"/>
            <a:ext cx="8388220" cy="280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>
                <a:solidFill>
                  <a:schemeClr val="dk1"/>
                </a:solidFill>
              </a:rPr>
              <a:t>The prey’s goal is to avoid capture while minimizing distance to the center point.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>
                <a:solidFill>
                  <a:schemeClr val="dk1"/>
                </a:solidFill>
              </a:rPr>
              <a:t>All nodes will have a “cost for prey” which will start at 0 and be replaced with 100 when visited by the predator.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>
                <a:solidFill>
                  <a:schemeClr val="dk1"/>
                </a:solidFill>
              </a:rPr>
              <a:t>Again, “cost for prey” will be decreased by 1 each time step (with a floor of 0) to take preference to more recently visited nodes.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FF0000"/>
              </a:buClr>
              <a:buSzPts val="2775"/>
              <a:buFont typeface="Arial"/>
              <a:buNone/>
            </a:pPr>
            <a:r>
              <a:t/>
            </a:r>
            <a:endParaRPr sz="2775"/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63" y="4051501"/>
            <a:ext cx="7305869" cy="183813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/>
        </p:nvSpPr>
        <p:spPr>
          <a:xfrm>
            <a:off x="957575" y="5993500"/>
            <a:ext cx="72537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4"/>
              </a:rPr>
              <a:t>https://www.biorxiv.org/content/10.1101/2020.03.04.976076v1.full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idx="1" type="body"/>
          </p:nvPr>
        </p:nvSpPr>
        <p:spPr>
          <a:xfrm>
            <a:off x="457201" y="1515569"/>
            <a:ext cx="8115526" cy="3252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/>
              <a:t>We used a simple heuristic cost function, including step cost, cost to prey and cost for pred for the predator’s path planning.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/>
              <a:t>The prey used a similar style heuristic cost function but included, action cost, cost to pred, cost for prey and cost to center.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/>
              <a:t>Wc and Wp are weights corresponding to the cost of predator proximity and distance from goal.</a:t>
            </a:r>
            <a:endParaRPr/>
          </a:p>
          <a:p>
            <a:pPr indent="-457200" lvl="1" marL="45720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497"/>
              <a:buFont typeface="Arial"/>
              <a:buChar char="•"/>
            </a:pPr>
            <a:r>
              <a:rPr lang="en-US" sz="2497"/>
              <a:t>Note: Wp is negative</a:t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2497"/>
              <a:buNone/>
            </a:pPr>
            <a:r>
              <a:t/>
            </a:r>
            <a:endParaRPr sz="2497"/>
          </a:p>
        </p:txBody>
      </p:sp>
      <p:sp>
        <p:nvSpPr>
          <p:cNvPr id="97" name="Google Shape;97;p7"/>
          <p:cNvSpPr txBox="1"/>
          <p:nvPr>
            <p:ph type="title"/>
          </p:nvPr>
        </p:nvSpPr>
        <p:spPr>
          <a:xfrm>
            <a:off x="457201" y="274638"/>
            <a:ext cx="8115526" cy="1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Algorithms</a:t>
            </a:r>
            <a:endParaRPr/>
          </a:p>
        </p:txBody>
      </p:sp>
      <p:pic>
        <p:nvPicPr>
          <p:cNvPr descr="A screenshot of a cell phone&#10;&#10;Description automatically generated"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91" y="4875390"/>
            <a:ext cx="7933232" cy="10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Screen Recording 2020-05-05 at 5.52.58 PM.mov"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0859" y="-927621"/>
            <a:ext cx="13841105" cy="778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Recording 2020-05-05 at 5.54.09 PM.mov" id="111" name="Google Shape;11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14239" y="-359098"/>
            <a:ext cx="13467781" cy="757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SE NoTab Templat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2013-12-30T22:58:50Z</dcterms:created>
  <dc:creator>Laura Figlewski</dc:creator>
</cp:coreProperties>
</file>